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wdp" ContentType="image/vnd.ms-photo"/>
  <Default Extension="tif" ContentType="image/tif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ppt/embeddings/oleObject4.bin" ContentType="application/vnd.openxmlformats-officedocument.oleObject"/>
  <Override PartName="/ppt/embeddings/oleObject5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sldIdLst>
    <p:sldId id="257" r:id="rId2"/>
    <p:sldId id="265" r:id="rId3"/>
    <p:sldId id="262" r:id="rId4"/>
    <p:sldId id="266" r:id="rId5"/>
  </p:sldIdLst>
  <p:sldSz cx="6858000" cy="9906000" type="A4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852" userDrawn="1">
          <p15:clr>
            <a:srgbClr val="A4A3A4"/>
          </p15:clr>
        </p15:guide>
        <p15:guide id="2" pos="3861" userDrawn="1">
          <p15:clr>
            <a:srgbClr val="A4A3A4"/>
          </p15:clr>
        </p15:guide>
        <p15:guide id="3" pos="482" userDrawn="1">
          <p15:clr>
            <a:srgbClr val="A4A3A4"/>
          </p15:clr>
        </p15:guide>
        <p15:guide id="4" orient="horz" pos="58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B9B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88" d="100"/>
          <a:sy n="88" d="100"/>
        </p:scale>
        <p:origin x="-480" y="768"/>
      </p:cViewPr>
      <p:guideLst>
        <p:guide orient="horz" pos="852"/>
        <p:guide orient="horz" pos="5842"/>
        <p:guide pos="3861"/>
        <p:guide pos="48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Relationship Id="rId2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Relationship Id="rId2" Type="http://schemas.openxmlformats.org/officeDocument/2006/relationships/image" Target="../media/image15.emf"/><Relationship Id="rId3" Type="http://schemas.openxmlformats.org/officeDocument/2006/relationships/image" Target="../media/image1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BB8998-3F06-4596-87C4-75F1206A652C}" type="datetimeFigureOut">
              <a:rPr lang="en-GB" smtClean="0"/>
              <a:t>14/01/20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0624BE-E628-4178-AB02-183DFD502D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662167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9666A-6010-4AC6-8C8D-DDA88D868397}" type="datetimeFigureOut">
              <a:rPr lang="en-GB" smtClean="0"/>
              <a:t>14/01/20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97509-3983-4D78-9D5A-A363068F44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3677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9666A-6010-4AC6-8C8D-DDA88D868397}" type="datetimeFigureOut">
              <a:rPr lang="en-GB" smtClean="0"/>
              <a:t>14/01/20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97509-3983-4D78-9D5A-A363068F44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4640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9666A-6010-4AC6-8C8D-DDA88D868397}" type="datetimeFigureOut">
              <a:rPr lang="en-GB" smtClean="0"/>
              <a:t>14/01/20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97509-3983-4D78-9D5A-A363068F44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32621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9666A-6010-4AC6-8C8D-DDA88D868397}" type="datetimeFigureOut">
              <a:rPr lang="en-GB" smtClean="0"/>
              <a:t>14/01/20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97509-3983-4D78-9D5A-A363068F44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8187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9666A-6010-4AC6-8C8D-DDA88D868397}" type="datetimeFigureOut">
              <a:rPr lang="en-GB" smtClean="0"/>
              <a:t>14/01/20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97509-3983-4D78-9D5A-A363068F44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0400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9666A-6010-4AC6-8C8D-DDA88D868397}" type="datetimeFigureOut">
              <a:rPr lang="en-GB" smtClean="0"/>
              <a:t>14/01/20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97509-3983-4D78-9D5A-A363068F44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0829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9666A-6010-4AC6-8C8D-DDA88D868397}" type="datetimeFigureOut">
              <a:rPr lang="en-GB" smtClean="0"/>
              <a:t>14/01/20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97509-3983-4D78-9D5A-A363068F44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6982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9666A-6010-4AC6-8C8D-DDA88D868397}" type="datetimeFigureOut">
              <a:rPr lang="en-GB" smtClean="0"/>
              <a:t>14/01/20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97509-3983-4D78-9D5A-A363068F44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1220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9666A-6010-4AC6-8C8D-DDA88D868397}" type="datetimeFigureOut">
              <a:rPr lang="en-GB" smtClean="0"/>
              <a:t>14/01/20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97509-3983-4D78-9D5A-A363068F44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88491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9666A-6010-4AC6-8C8D-DDA88D868397}" type="datetimeFigureOut">
              <a:rPr lang="en-GB" smtClean="0"/>
              <a:t>14/01/20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97509-3983-4D78-9D5A-A363068F44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50593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9666A-6010-4AC6-8C8D-DDA88D868397}" type="datetimeFigureOut">
              <a:rPr lang="en-GB" smtClean="0"/>
              <a:t>14/01/20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97509-3983-4D78-9D5A-A363068F44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9125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9666A-6010-4AC6-8C8D-DDA88D868397}" type="datetimeFigureOut">
              <a:rPr lang="en-GB" smtClean="0"/>
              <a:t>14/01/20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797509-3983-4D78-9D5A-A363068F448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2413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microsoft.com/office/2007/relationships/hdphoto" Target="../media/hdphoto1.wdp"/><Relationship Id="rId5" Type="http://schemas.openxmlformats.org/officeDocument/2006/relationships/oleObject" Target="../embeddings/oleObject1.bin"/><Relationship Id="rId6" Type="http://schemas.openxmlformats.org/officeDocument/2006/relationships/image" Target="../media/image1.emf"/><Relationship Id="rId7" Type="http://schemas.openxmlformats.org/officeDocument/2006/relationships/oleObject" Target="../embeddings/oleObject2.bin"/><Relationship Id="rId8" Type="http://schemas.openxmlformats.org/officeDocument/2006/relationships/image" Target="../media/image2.emf"/><Relationship Id="rId9" Type="http://schemas.openxmlformats.org/officeDocument/2006/relationships/image" Target="../media/image4.jpeg"/><Relationship Id="rId10" Type="http://schemas.microsoft.com/office/2007/relationships/hdphoto" Target="../media/hdphoto2.wdp"/><Relationship Id="rId11" Type="http://schemas.openxmlformats.org/officeDocument/2006/relationships/image" Target="../media/image5.ti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2.png"/><Relationship Id="rId12" Type="http://schemas.microsoft.com/office/2007/relationships/hdphoto" Target="../media/hdphoto6.wdp"/><Relationship Id="rId13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microsoft.com/office/2007/relationships/hdphoto" Target="../media/hdphoto3.wdp"/><Relationship Id="rId4" Type="http://schemas.openxmlformats.org/officeDocument/2006/relationships/image" Target="../media/image7.png"/><Relationship Id="rId5" Type="http://schemas.microsoft.com/office/2007/relationships/hdphoto" Target="../media/hdphoto4.wdp"/><Relationship Id="rId6" Type="http://schemas.openxmlformats.org/officeDocument/2006/relationships/image" Target="../media/image8.png"/><Relationship Id="rId7" Type="http://schemas.openxmlformats.org/officeDocument/2006/relationships/image" Target="../media/image9.tif"/><Relationship Id="rId8" Type="http://schemas.openxmlformats.org/officeDocument/2006/relationships/image" Target="../media/image10.png"/><Relationship Id="rId9" Type="http://schemas.microsoft.com/office/2007/relationships/hdphoto" Target="../media/hdphoto5.wdp"/><Relationship Id="rId10" Type="http://schemas.openxmlformats.org/officeDocument/2006/relationships/image" Target="../media/image11.tiff"/></Relationships>
</file>

<file path=ppt/slides/_rels/slide3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6.emf"/><Relationship Id="rId12" Type="http://schemas.openxmlformats.org/officeDocument/2006/relationships/image" Target="../media/image19.emf"/><Relationship Id="rId13" Type="http://schemas.openxmlformats.org/officeDocument/2006/relationships/image" Target="../media/image20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oleObject3.bin"/><Relationship Id="rId4" Type="http://schemas.openxmlformats.org/officeDocument/2006/relationships/image" Target="../media/image14.emf"/><Relationship Id="rId5" Type="http://schemas.openxmlformats.org/officeDocument/2006/relationships/image" Target="../media/image17.png"/><Relationship Id="rId6" Type="http://schemas.microsoft.com/office/2007/relationships/hdphoto" Target="../media/hdphoto7.wdp"/><Relationship Id="rId7" Type="http://schemas.openxmlformats.org/officeDocument/2006/relationships/image" Target="../media/image18.tiff"/><Relationship Id="rId8" Type="http://schemas.openxmlformats.org/officeDocument/2006/relationships/oleObject" Target="../embeddings/oleObject4.bin"/><Relationship Id="rId9" Type="http://schemas.openxmlformats.org/officeDocument/2006/relationships/image" Target="../media/image15.emf"/><Relationship Id="rId10" Type="http://schemas.openxmlformats.org/officeDocument/2006/relationships/oleObject" Target="../embeddings/oleObject5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12"/>
          <p:cNvSpPr txBox="1"/>
          <p:nvPr/>
        </p:nvSpPr>
        <p:spPr>
          <a:xfrm>
            <a:off x="863912" y="1352550"/>
            <a:ext cx="2696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2140" t="6702"/>
          <a:stretch/>
        </p:blipFill>
        <p:spPr>
          <a:xfrm>
            <a:off x="1268725" y="1852025"/>
            <a:ext cx="1367347" cy="3027905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2244330" y="7000160"/>
            <a:ext cx="70009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b="1" dirty="0">
                <a:solidFill>
                  <a:schemeClr val="bg1"/>
                </a:solidFill>
              </a:rPr>
              <a:t>Zic Ras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408530" y="7000160"/>
            <a:ext cx="70009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b="1" dirty="0">
                <a:solidFill>
                  <a:schemeClr val="bg1"/>
                </a:solidFill>
              </a:rPr>
              <a:t>Zic Ras</a:t>
            </a:r>
          </a:p>
        </p:txBody>
      </p:sp>
      <p:sp>
        <p:nvSpPr>
          <p:cNvPr id="47" name="TextBox 46"/>
          <p:cNvSpPr txBox="1"/>
          <p:nvPr/>
        </p:nvSpPr>
        <p:spPr>
          <a:xfrm>
            <a:off x="924828" y="1832911"/>
            <a:ext cx="4138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Size </a:t>
            </a:r>
          </a:p>
          <a:p>
            <a:r>
              <a:rPr lang="it-I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(Kb)</a:t>
            </a:r>
            <a:endParaRPr lang="it-IT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8" name="Group 47"/>
          <p:cNvGrpSpPr/>
          <p:nvPr/>
        </p:nvGrpSpPr>
        <p:grpSpPr>
          <a:xfrm>
            <a:off x="890519" y="2173140"/>
            <a:ext cx="531441" cy="2386489"/>
            <a:chOff x="-75073" y="1089959"/>
            <a:chExt cx="866326" cy="1752552"/>
          </a:xfrm>
        </p:grpSpPr>
        <p:sp>
          <p:nvSpPr>
            <p:cNvPr id="49" name="TextBox 48"/>
            <p:cNvSpPr txBox="1"/>
            <p:nvPr/>
          </p:nvSpPr>
          <p:spPr>
            <a:xfrm>
              <a:off x="150867" y="1898070"/>
              <a:ext cx="520316" cy="26093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8 -</a:t>
              </a:r>
              <a:endParaRPr lang="it-IT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-75073" y="1089959"/>
              <a:ext cx="866326" cy="1752552"/>
              <a:chOff x="-75073" y="1089959"/>
              <a:chExt cx="866326" cy="1752552"/>
            </a:xfrm>
          </p:grpSpPr>
          <p:sp>
            <p:nvSpPr>
              <p:cNvPr id="51" name="TextBox 50"/>
              <p:cNvSpPr txBox="1"/>
              <p:nvPr/>
            </p:nvSpPr>
            <p:spPr>
              <a:xfrm>
                <a:off x="58455" y="1559196"/>
                <a:ext cx="617492" cy="2609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11 -</a:t>
                </a:r>
                <a:endParaRPr lang="it-IT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52" name="Group 51"/>
              <p:cNvGrpSpPr/>
              <p:nvPr/>
            </p:nvGrpSpPr>
            <p:grpSpPr>
              <a:xfrm>
                <a:off x="-75073" y="1089959"/>
                <a:ext cx="866326" cy="1752552"/>
                <a:chOff x="-75073" y="1089959"/>
                <a:chExt cx="866326" cy="1752552"/>
              </a:xfrm>
            </p:grpSpPr>
            <p:sp>
              <p:nvSpPr>
                <p:cNvPr id="53" name="TextBox 52"/>
                <p:cNvSpPr txBox="1"/>
                <p:nvPr/>
              </p:nvSpPr>
              <p:spPr>
                <a:xfrm>
                  <a:off x="-75073" y="1089959"/>
                  <a:ext cx="795989" cy="26093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8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23.1 -</a:t>
                  </a:r>
                  <a:endParaRPr lang="it-IT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4" name="TextBox 53"/>
                <p:cNvSpPr txBox="1"/>
                <p:nvPr/>
              </p:nvSpPr>
              <p:spPr>
                <a:xfrm>
                  <a:off x="47711" y="1453014"/>
                  <a:ext cx="621392" cy="26093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8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12 -</a:t>
                  </a:r>
                  <a:endParaRPr lang="it-IT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5" name="TextBox 54"/>
                <p:cNvSpPr txBox="1"/>
                <p:nvPr/>
              </p:nvSpPr>
              <p:spPr>
                <a:xfrm>
                  <a:off x="58455" y="1682199"/>
                  <a:ext cx="633166" cy="26093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8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10 -</a:t>
                  </a:r>
                  <a:endParaRPr lang="it-IT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6" name="TextBox 55"/>
                <p:cNvSpPr txBox="1"/>
                <p:nvPr/>
              </p:nvSpPr>
              <p:spPr>
                <a:xfrm>
                  <a:off x="135250" y="1765904"/>
                  <a:ext cx="520316" cy="26093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9</a:t>
                  </a:r>
                  <a:r>
                    <a:rPr lang="it-IT" sz="8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 -</a:t>
                  </a:r>
                  <a:endParaRPr lang="it-IT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7" name="TextBox 56"/>
                <p:cNvSpPr txBox="1"/>
                <p:nvPr/>
              </p:nvSpPr>
              <p:spPr>
                <a:xfrm>
                  <a:off x="130319" y="2581577"/>
                  <a:ext cx="633170" cy="26093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6</a:t>
                  </a:r>
                  <a:r>
                    <a:rPr lang="it-IT" sz="8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 -</a:t>
                  </a:r>
                  <a:endParaRPr lang="it-IT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58" name="TextBox 57"/>
                <p:cNvSpPr txBox="1"/>
                <p:nvPr/>
              </p:nvSpPr>
              <p:spPr>
                <a:xfrm>
                  <a:off x="158086" y="2262355"/>
                  <a:ext cx="633167" cy="26093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8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7</a:t>
                  </a:r>
                  <a:r>
                    <a:rPr lang="it-IT" sz="8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 -</a:t>
                  </a:r>
                  <a:endParaRPr lang="it-IT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59" name="TextBox 58"/>
          <p:cNvSpPr txBox="1"/>
          <p:nvPr/>
        </p:nvSpPr>
        <p:spPr>
          <a:xfrm rot="16200000">
            <a:off x="1334607" y="1640670"/>
            <a:ext cx="3433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Ctrl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 rot="16200000">
            <a:off x="1414284" y="1575264"/>
            <a:ext cx="48282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RAS 1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 rot="16200000">
            <a:off x="1773092" y="1630609"/>
            <a:ext cx="3433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Ctrl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 rot="16200000">
            <a:off x="1852769" y="1565203"/>
            <a:ext cx="48282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RAS 1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Box 62"/>
          <p:cNvSpPr txBox="1"/>
          <p:nvPr/>
        </p:nvSpPr>
        <p:spPr>
          <a:xfrm rot="16200000">
            <a:off x="2300070" y="1564214"/>
            <a:ext cx="46519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U2OS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798578" y="1379526"/>
            <a:ext cx="2420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2855649" y="1734906"/>
            <a:ext cx="1518809" cy="1548966"/>
            <a:chOff x="2862357" y="1943204"/>
            <a:chExt cx="1518809" cy="1548966"/>
          </a:xfrm>
        </p:grpSpPr>
        <p:graphicFrame>
          <p:nvGraphicFramePr>
            <p:cNvPr id="5" name="Object 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15076056"/>
                </p:ext>
              </p:extLst>
            </p:nvPr>
          </p:nvGraphicFramePr>
          <p:xfrm>
            <a:off x="2862357" y="1943204"/>
            <a:ext cx="1518809" cy="111776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07" name="Prism Project" r:id="rId5" imgW="3276000" imgH="2412000" progId="Prism5.Document">
                    <p:embed/>
                  </p:oleObj>
                </mc:Choice>
                <mc:Fallback>
                  <p:oleObj name="Prism Project" r:id="rId5" imgW="3276000" imgH="2412000" progId="Prism5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2862357" y="1943204"/>
                          <a:ext cx="1518809" cy="111776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5" name="TextBox 64"/>
            <p:cNvSpPr txBox="1"/>
            <p:nvPr/>
          </p:nvSpPr>
          <p:spPr>
            <a:xfrm rot="18328414">
              <a:off x="2968948" y="3049544"/>
              <a:ext cx="633507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L5178Y-S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TextBox 65"/>
            <p:cNvSpPr txBox="1"/>
            <p:nvPr/>
          </p:nvSpPr>
          <p:spPr>
            <a:xfrm rot="18292755">
              <a:off x="3565648" y="3061283"/>
              <a:ext cx="64633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L5178Y-R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4388089" y="1726876"/>
            <a:ext cx="1732323" cy="1262894"/>
            <a:chOff x="4545564" y="1943204"/>
            <a:chExt cx="1732323" cy="1262894"/>
          </a:xfrm>
        </p:grpSpPr>
        <p:graphicFrame>
          <p:nvGraphicFramePr>
            <p:cNvPr id="7" name="Object 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26284670"/>
                </p:ext>
              </p:extLst>
            </p:nvPr>
          </p:nvGraphicFramePr>
          <p:xfrm>
            <a:off x="4660036" y="1943204"/>
            <a:ext cx="1617851" cy="109466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308" name="Prism Project" r:id="rId7" imgW="3564000" imgH="2412000" progId="Prism5.Document">
                    <p:embed/>
                  </p:oleObj>
                </mc:Choice>
                <mc:Fallback>
                  <p:oleObj name="Prism Project" r:id="rId7" imgW="3564000" imgH="2412000" progId="Prism5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4660036" y="1943204"/>
                          <a:ext cx="1617851" cy="1094662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7" name="TextBox 66"/>
            <p:cNvSpPr txBox="1"/>
            <p:nvPr/>
          </p:nvSpPr>
          <p:spPr>
            <a:xfrm>
              <a:off x="4932596" y="2990654"/>
              <a:ext cx="107273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Fluorescence (</a:t>
              </a:r>
              <a:r>
                <a:rPr lang="en-GB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a.u</a:t>
              </a:r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.)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 rot="16200000">
              <a:off x="4506451" y="2408061"/>
              <a:ext cx="29367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kb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4794696" y="2079132"/>
              <a:ext cx="537327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Lympho</a:t>
              </a:r>
              <a:r>
                <a:rPr lang="en-GB" sz="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R</a:t>
              </a:r>
              <a:endParaRPr lang="en-GB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4875297" y="2719777"/>
              <a:ext cx="53251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6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Lympho</a:t>
              </a:r>
              <a:r>
                <a:rPr lang="en-GB" sz="6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S</a:t>
              </a:r>
              <a:endParaRPr lang="en-GB" sz="6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1" name="TextBox 70"/>
          <p:cNvSpPr txBox="1"/>
          <p:nvPr/>
        </p:nvSpPr>
        <p:spPr>
          <a:xfrm>
            <a:off x="2799834" y="3005283"/>
            <a:ext cx="2420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4497009" y="3431719"/>
            <a:ext cx="1543573" cy="1368291"/>
            <a:chOff x="4556659" y="3437487"/>
            <a:chExt cx="1543573" cy="1368291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 rotWithShape="1">
            <a:blip r:embed="rId9">
              <a:extLst>
                <a:ext uri="{BEBA8EAE-BF5A-486C-A8C5-ECC9F3942E4B}">
                  <a14:imgProps xmlns:a14="http://schemas.microsoft.com/office/drawing/2010/main">
                    <a14:imgLayer r:embed="rId10">
                      <a14:imgEffect>
                        <a14:brightnessContrast bright="40000" contrast="-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4"/>
            <a:stretch/>
          </p:blipFill>
          <p:spPr>
            <a:xfrm>
              <a:off x="4562573" y="3437487"/>
              <a:ext cx="1537659" cy="1368291"/>
            </a:xfrm>
            <a:prstGeom prst="rect">
              <a:avLst/>
            </a:prstGeom>
          </p:spPr>
        </p:pic>
        <p:sp>
          <p:nvSpPr>
            <p:cNvPr id="24" name="TextBox 23"/>
            <p:cNvSpPr txBox="1"/>
            <p:nvPr/>
          </p:nvSpPr>
          <p:spPr>
            <a:xfrm>
              <a:off x="4556659" y="3462884"/>
              <a:ext cx="85484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8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L5178Y-R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895478" y="3431719"/>
            <a:ext cx="1581555" cy="1394060"/>
            <a:chOff x="2895478" y="3431719"/>
            <a:chExt cx="1581555" cy="139406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38957" y="3431719"/>
              <a:ext cx="1538076" cy="1368000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2895478" y="3449036"/>
              <a:ext cx="85484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8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L5178Y-S</a:t>
              </a:r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2909223" y="4492779"/>
              <a:ext cx="716272" cy="333000"/>
              <a:chOff x="2909223" y="4492779"/>
              <a:chExt cx="716272" cy="333000"/>
            </a:xfrm>
          </p:grpSpPr>
          <p:sp>
            <p:nvSpPr>
              <p:cNvPr id="72" name="TextBox 71"/>
              <p:cNvSpPr txBox="1"/>
              <p:nvPr/>
            </p:nvSpPr>
            <p:spPr>
              <a:xfrm>
                <a:off x="2909223" y="4492779"/>
                <a:ext cx="59063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800" dirty="0" smtClean="0">
                    <a:solidFill>
                      <a:srgbClr val="0070C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nucleus</a:t>
                </a:r>
                <a:endParaRPr lang="it-IT" sz="800" dirty="0">
                  <a:solidFill>
                    <a:srgbClr val="0070C0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2917182" y="4610335"/>
                <a:ext cx="70831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800" dirty="0" smtClean="0">
                    <a:solidFill>
                      <a:srgbClr val="FF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telomeres</a:t>
                </a:r>
                <a:endParaRPr lang="it-IT" sz="800" dirty="0">
                  <a:solidFill>
                    <a:srgbClr val="FF00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>
            <a:off x="765174" y="5654078"/>
            <a:ext cx="5355237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1.  Zebrafish brain tumors have long and irregular telomeres</a:t>
            </a:r>
          </a:p>
          <a:p>
            <a:pPr algn="just"/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Terminal Restriction Fragment analysis of telomeres in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control brains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RAS tumors using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1.6 kb DNA probe.  ALT positive U2OS cells for comparison are in the last lane. 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Representative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panels describing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how fluorescence intensity was correlated to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length in </a:t>
            </a:r>
            <a:r>
              <a:rPr lang="en-US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kilobases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(kb)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using L5178Y-S and L5178Y-R lymphocyte cell lines with known telomere lengths of 10.2 and 79.7 kb respectively. The calibration was performed for each experiment. </a:t>
            </a:r>
          </a:p>
          <a:p>
            <a:pPr algn="just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Representative fluorescence images of Q-FISH performed in L5178Y-S and L5178Y-R lymphocyte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cells, as indicated.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Scale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bar: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5µm.</a:t>
            </a:r>
          </a:p>
          <a:p>
            <a:pPr algn="just"/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19378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0335" y="3794349"/>
            <a:ext cx="2322734" cy="2107167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8726" t="37281" r="29475" b="38549"/>
          <a:stretch/>
        </p:blipFill>
        <p:spPr>
          <a:xfrm>
            <a:off x="3315698" y="4864460"/>
            <a:ext cx="1364552" cy="1037125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065" t="55846" r="51705" b="15781"/>
          <a:stretch/>
        </p:blipFill>
        <p:spPr>
          <a:xfrm>
            <a:off x="4712431" y="3786482"/>
            <a:ext cx="1361406" cy="1037523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1550" t="39037" r="19028" b="38595"/>
          <a:stretch/>
        </p:blipFill>
        <p:spPr>
          <a:xfrm>
            <a:off x="3315698" y="3786880"/>
            <a:ext cx="1364104" cy="1037125"/>
          </a:xfrm>
          <a:prstGeom prst="rect">
            <a:avLst/>
          </a:prstGeom>
        </p:spPr>
      </p:pic>
      <p:pic>
        <p:nvPicPr>
          <p:cNvPr id="37" name="Picture 36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695" t="48943" r="56899" b="27939"/>
          <a:stretch/>
        </p:blipFill>
        <p:spPr>
          <a:xfrm>
            <a:off x="4712431" y="4864460"/>
            <a:ext cx="1364104" cy="1037125"/>
          </a:xfrm>
          <a:prstGeom prst="rect">
            <a:avLst/>
          </a:prstGeom>
        </p:spPr>
      </p:pic>
      <p:cxnSp>
        <p:nvCxnSpPr>
          <p:cNvPr id="39" name="Straight Arrow Connector 38"/>
          <p:cNvCxnSpPr/>
          <p:nvPr/>
        </p:nvCxnSpPr>
        <p:spPr>
          <a:xfrm>
            <a:off x="3724899" y="5545095"/>
            <a:ext cx="239123" cy="46754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H="1">
            <a:off x="5476329" y="5341896"/>
            <a:ext cx="194709" cy="41126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 flipV="1">
            <a:off x="5044042" y="4546287"/>
            <a:ext cx="42308" cy="163304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>
            <a:off x="5315554" y="5006419"/>
            <a:ext cx="85426" cy="154203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V="1">
            <a:off x="4034055" y="4329354"/>
            <a:ext cx="44999" cy="216933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1013152" y="3870252"/>
            <a:ext cx="8264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 5dpf</a:t>
            </a:r>
            <a:endParaRPr lang="en-GB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1" name="Picture 50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910" t="30063" r="55345" b="55236"/>
          <a:stretch/>
        </p:blipFill>
        <p:spPr>
          <a:xfrm>
            <a:off x="4707889" y="2651170"/>
            <a:ext cx="1364104" cy="1015546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 rotWithShape="1"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2333" t="60551" r="57995" b="24822"/>
          <a:stretch/>
        </p:blipFill>
        <p:spPr>
          <a:xfrm>
            <a:off x="3301979" y="1592403"/>
            <a:ext cx="1364102" cy="1014134"/>
          </a:xfrm>
          <a:prstGeom prst="rect">
            <a:avLst/>
          </a:prstGeom>
        </p:spPr>
      </p:pic>
      <p:pic>
        <p:nvPicPr>
          <p:cNvPr id="53" name="Picture 52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69" t="47574" r="52993" b="37794"/>
          <a:stretch/>
        </p:blipFill>
        <p:spPr>
          <a:xfrm>
            <a:off x="4699560" y="1594339"/>
            <a:ext cx="1364400" cy="1016594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52" t="16281" r="56808" b="68369"/>
          <a:stretch/>
        </p:blipFill>
        <p:spPr>
          <a:xfrm>
            <a:off x="3315698" y="2651170"/>
            <a:ext cx="1365321" cy="1015546"/>
          </a:xfrm>
          <a:prstGeom prst="rect">
            <a:avLst/>
          </a:prstGeom>
        </p:spPr>
      </p:pic>
      <p:cxnSp>
        <p:nvCxnSpPr>
          <p:cNvPr id="55" name="Straight Arrow Connector 54"/>
          <p:cNvCxnSpPr/>
          <p:nvPr/>
        </p:nvCxnSpPr>
        <p:spPr>
          <a:xfrm flipV="1">
            <a:off x="3616184" y="2275761"/>
            <a:ext cx="44999" cy="216933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 flipH="1">
            <a:off x="3908170" y="1851440"/>
            <a:ext cx="30877" cy="239108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Arrow Connector 57"/>
          <p:cNvCxnSpPr/>
          <p:nvPr/>
        </p:nvCxnSpPr>
        <p:spPr>
          <a:xfrm flipV="1">
            <a:off x="5293634" y="1997941"/>
            <a:ext cx="214692" cy="185213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/>
          <p:nvPr/>
        </p:nvCxnSpPr>
        <p:spPr>
          <a:xfrm flipH="1" flipV="1">
            <a:off x="5819176" y="3022483"/>
            <a:ext cx="109676" cy="155078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H="1" flipV="1">
            <a:off x="5518845" y="3345371"/>
            <a:ext cx="109676" cy="155078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/>
          <p:nvPr/>
        </p:nvCxnSpPr>
        <p:spPr>
          <a:xfrm flipV="1">
            <a:off x="3769034" y="3255029"/>
            <a:ext cx="134757" cy="155078"/>
          </a:xfrm>
          <a:prstGeom prst="straightConnector1">
            <a:avLst/>
          </a:prstGeom>
          <a:ln w="19050">
            <a:solidFill>
              <a:srgbClr val="FF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766376" y="1352550"/>
            <a:ext cx="2696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754184" y="3652571"/>
            <a:ext cx="2696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65174" y="8350296"/>
            <a:ext cx="536416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A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reduction of</a:t>
            </a:r>
            <a:r>
              <a:rPr lang="en-US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tert</a:t>
            </a:r>
            <a:r>
              <a:rPr lang="en-US" sz="12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expression precedes the development of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ALT)</a:t>
            </a:r>
          </a:p>
          <a:p>
            <a:pPr algn="just"/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A-C)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Representative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images of metaphases from zebrafish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RAS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larvae (A-B) and juvenile RAS-tumor (C).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Yellow arrows show telomeres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abnormalities, similar to those found in adult brain tumors. Scale bars: 1µm.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10" y="1598771"/>
            <a:ext cx="2287942" cy="2075604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5563023" y="3576535"/>
            <a:ext cx="388362" cy="0"/>
          </a:xfrm>
          <a:prstGeom prst="line">
            <a:avLst/>
          </a:prstGeom>
          <a:ln w="19050" cmpd="sng"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5573519" y="5797071"/>
            <a:ext cx="404311" cy="5046"/>
          </a:xfrm>
          <a:prstGeom prst="line">
            <a:avLst/>
          </a:prstGeom>
          <a:ln w="19050" cmpd="sng"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1031306" y="1635996"/>
            <a:ext cx="8264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 5dpf</a:t>
            </a:r>
            <a:endParaRPr lang="en-GB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3247"/>
          <a:stretch/>
        </p:blipFill>
        <p:spPr>
          <a:xfrm>
            <a:off x="962182" y="6034567"/>
            <a:ext cx="2319040" cy="2105122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726817" y="5867664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cxnSp>
        <p:nvCxnSpPr>
          <p:cNvPr id="44" name="Straight Connector 43"/>
          <p:cNvCxnSpPr/>
          <p:nvPr/>
        </p:nvCxnSpPr>
        <p:spPr>
          <a:xfrm flipV="1">
            <a:off x="5573519" y="7976644"/>
            <a:ext cx="404311" cy="5046"/>
          </a:xfrm>
          <a:prstGeom prst="line">
            <a:avLst/>
          </a:prstGeom>
          <a:ln w="19050" cmpd="sng">
            <a:solidFill>
              <a:srgbClr val="FFFF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4" name="Group 13"/>
          <p:cNvGrpSpPr/>
          <p:nvPr/>
        </p:nvGrpSpPr>
        <p:grpSpPr>
          <a:xfrm>
            <a:off x="3318025" y="6034566"/>
            <a:ext cx="1356228" cy="1029398"/>
            <a:chOff x="3318025" y="6034566"/>
            <a:chExt cx="1356228" cy="1029398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 rotWithShape="1">
            <a:blip r:embed="rId13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308" t="20389" r="49189" b="50887"/>
            <a:stretch/>
          </p:blipFill>
          <p:spPr>
            <a:xfrm>
              <a:off x="3318025" y="6034566"/>
              <a:ext cx="1356228" cy="1029398"/>
            </a:xfrm>
            <a:prstGeom prst="rect">
              <a:avLst/>
            </a:prstGeom>
          </p:spPr>
        </p:pic>
        <p:cxnSp>
          <p:nvCxnSpPr>
            <p:cNvPr id="46" name="Straight Arrow Connector 45"/>
            <p:cNvCxnSpPr/>
            <p:nvPr/>
          </p:nvCxnSpPr>
          <p:spPr>
            <a:xfrm flipV="1">
              <a:off x="3769034" y="6750147"/>
              <a:ext cx="44999" cy="216933"/>
            </a:xfrm>
            <a:prstGeom prst="straightConnector1">
              <a:avLst/>
            </a:prstGeom>
            <a:ln w="19050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/>
          <p:cNvGrpSpPr/>
          <p:nvPr/>
        </p:nvGrpSpPr>
        <p:grpSpPr>
          <a:xfrm>
            <a:off x="4699560" y="6034566"/>
            <a:ext cx="1356494" cy="1029600"/>
            <a:chOff x="4699560" y="6034566"/>
            <a:chExt cx="1356494" cy="1029600"/>
          </a:xfrm>
        </p:grpSpPr>
        <p:pic>
          <p:nvPicPr>
            <p:cNvPr id="33" name="Picture 32"/>
            <p:cNvPicPr>
              <a:picLocks noChangeAspect="1"/>
            </p:cNvPicPr>
            <p:nvPr/>
          </p:nvPicPr>
          <p:blipFill rotWithShape="1">
            <a:blip r:embed="rId13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3351" t="17672" r="21146" b="53604"/>
            <a:stretch/>
          </p:blipFill>
          <p:spPr>
            <a:xfrm>
              <a:off x="4699560" y="6034566"/>
              <a:ext cx="1356494" cy="1029600"/>
            </a:xfrm>
            <a:prstGeom prst="rect">
              <a:avLst/>
            </a:prstGeom>
          </p:spPr>
        </p:pic>
        <p:cxnSp>
          <p:nvCxnSpPr>
            <p:cNvPr id="47" name="Straight Arrow Connector 46"/>
            <p:cNvCxnSpPr/>
            <p:nvPr/>
          </p:nvCxnSpPr>
          <p:spPr>
            <a:xfrm flipV="1">
              <a:off x="4988996" y="6886372"/>
              <a:ext cx="152400" cy="161416"/>
            </a:xfrm>
            <a:prstGeom prst="straightConnector1">
              <a:avLst/>
            </a:prstGeom>
            <a:ln w="19050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flipH="1" flipV="1">
              <a:off x="5494252" y="6531879"/>
              <a:ext cx="140213" cy="180526"/>
            </a:xfrm>
            <a:prstGeom prst="straightConnector1">
              <a:avLst/>
            </a:prstGeom>
            <a:ln w="19050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0"/>
          <p:cNvGrpSpPr/>
          <p:nvPr/>
        </p:nvGrpSpPr>
        <p:grpSpPr>
          <a:xfrm>
            <a:off x="3309853" y="7103456"/>
            <a:ext cx="1356494" cy="1029600"/>
            <a:chOff x="3309853" y="7087128"/>
            <a:chExt cx="1356494" cy="1029600"/>
          </a:xfrm>
        </p:grpSpPr>
        <p:pic>
          <p:nvPicPr>
            <p:cNvPr id="38" name="Picture 37"/>
            <p:cNvPicPr>
              <a:picLocks noChangeAspect="1"/>
            </p:cNvPicPr>
            <p:nvPr/>
          </p:nvPicPr>
          <p:blipFill rotWithShape="1">
            <a:blip r:embed="rId13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8040" t="55715" r="26457" b="15561"/>
            <a:stretch/>
          </p:blipFill>
          <p:spPr>
            <a:xfrm>
              <a:off x="3309853" y="7087128"/>
              <a:ext cx="1356494" cy="1029600"/>
            </a:xfrm>
            <a:prstGeom prst="rect">
              <a:avLst/>
            </a:prstGeom>
          </p:spPr>
        </p:pic>
        <p:cxnSp>
          <p:nvCxnSpPr>
            <p:cNvPr id="57" name="Straight Arrow Connector 56"/>
            <p:cNvCxnSpPr/>
            <p:nvPr/>
          </p:nvCxnSpPr>
          <p:spPr>
            <a:xfrm flipV="1">
              <a:off x="4034055" y="7595773"/>
              <a:ext cx="44999" cy="216933"/>
            </a:xfrm>
            <a:prstGeom prst="straightConnector1">
              <a:avLst/>
            </a:prstGeom>
            <a:ln w="19050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 11"/>
          <p:cNvGrpSpPr/>
          <p:nvPr/>
        </p:nvGrpSpPr>
        <p:grpSpPr>
          <a:xfrm>
            <a:off x="4696147" y="7103456"/>
            <a:ext cx="1356494" cy="1029600"/>
            <a:chOff x="4696147" y="7087128"/>
            <a:chExt cx="1356494" cy="1029600"/>
          </a:xfrm>
        </p:grpSpPr>
        <p:pic>
          <p:nvPicPr>
            <p:cNvPr id="40" name="Picture 39"/>
            <p:cNvPicPr>
              <a:picLocks noChangeAspect="1"/>
            </p:cNvPicPr>
            <p:nvPr/>
          </p:nvPicPr>
          <p:blipFill rotWithShape="1">
            <a:blip r:embed="rId13">
              <a:extLst>
                <a:ext uri="{BEBA8EAE-BF5A-486C-A8C5-ECC9F3942E4B}">
                  <a14:imgProps xmlns:a14="http://schemas.microsoft.com/office/drawing/2010/main">
                    <a14:imgLayer r:embed="rId12">
                      <a14:imgEffect>
                        <a14:brightnessContrast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858" t="68849" r="46639" b="2427"/>
            <a:stretch/>
          </p:blipFill>
          <p:spPr>
            <a:xfrm>
              <a:off x="4696147" y="7087128"/>
              <a:ext cx="1356494" cy="1029600"/>
            </a:xfrm>
            <a:prstGeom prst="rect">
              <a:avLst/>
            </a:prstGeom>
          </p:spPr>
        </p:pic>
        <p:cxnSp>
          <p:nvCxnSpPr>
            <p:cNvPr id="59" name="Straight Arrow Connector 58"/>
            <p:cNvCxnSpPr/>
            <p:nvPr/>
          </p:nvCxnSpPr>
          <p:spPr>
            <a:xfrm flipV="1">
              <a:off x="4892495" y="7513808"/>
              <a:ext cx="44999" cy="216933"/>
            </a:xfrm>
            <a:prstGeom prst="straightConnector1">
              <a:avLst/>
            </a:prstGeom>
            <a:ln w="19050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/>
            <p:nvPr/>
          </p:nvCxnSpPr>
          <p:spPr>
            <a:xfrm flipH="1" flipV="1">
              <a:off x="5518845" y="7492305"/>
              <a:ext cx="129694" cy="180256"/>
            </a:xfrm>
            <a:prstGeom prst="straightConnector1">
              <a:avLst/>
            </a:prstGeom>
            <a:ln w="19050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/>
            <p:cNvCxnSpPr/>
            <p:nvPr/>
          </p:nvCxnSpPr>
          <p:spPr>
            <a:xfrm flipV="1">
              <a:off x="5100258" y="7730741"/>
              <a:ext cx="44999" cy="216933"/>
            </a:xfrm>
            <a:prstGeom prst="straightConnector1">
              <a:avLst/>
            </a:prstGeom>
            <a:ln w="19050">
              <a:solidFill>
                <a:srgbClr val="FFFF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" name="TextBox 64"/>
          <p:cNvSpPr txBox="1"/>
          <p:nvPr/>
        </p:nvSpPr>
        <p:spPr>
          <a:xfrm>
            <a:off x="995235" y="6086663"/>
            <a:ext cx="8264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RAS juvenile</a:t>
            </a:r>
            <a:endParaRPr lang="en-GB" sz="8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03871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ctangle 43"/>
          <p:cNvSpPr/>
          <p:nvPr/>
        </p:nvSpPr>
        <p:spPr>
          <a:xfrm>
            <a:off x="1821837" y="2689167"/>
            <a:ext cx="174069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i="1" dirty="0" smtClean="0">
                <a:highlight>
                  <a:srgbClr val="FFFFFF"/>
                </a:highlight>
                <a:latin typeface="Arial" panose="020B0604020202020204" pitchFamily="34" charset="0"/>
                <a:ea typeface="Arial Unicode MS"/>
              </a:rPr>
              <a:t>10xUAS:Terc</a:t>
            </a:r>
            <a:r>
              <a:rPr lang="en-US" sz="1000" dirty="0">
                <a:highlight>
                  <a:srgbClr val="FFFFFF"/>
                </a:highlight>
                <a:latin typeface="Arial" panose="020B0604020202020204" pitchFamily="34" charset="0"/>
                <a:ea typeface="Arial Unicode MS"/>
              </a:rPr>
              <a:t>; </a:t>
            </a:r>
            <a:r>
              <a:rPr lang="en-US" sz="1000" i="1" dirty="0">
                <a:highlight>
                  <a:srgbClr val="FFFFFF"/>
                </a:highlight>
                <a:latin typeface="Arial" panose="020B0604020202020204" pitchFamily="34" charset="0"/>
                <a:ea typeface="Arial Unicode MS"/>
              </a:rPr>
              <a:t>cmlc2:eGFP</a:t>
            </a:r>
            <a:endParaRPr lang="it-IT" sz="1000" i="1" dirty="0"/>
          </a:p>
        </p:txBody>
      </p:sp>
      <p:sp>
        <p:nvSpPr>
          <p:cNvPr id="45" name="Rectangle 44"/>
          <p:cNvSpPr/>
          <p:nvPr/>
        </p:nvSpPr>
        <p:spPr>
          <a:xfrm>
            <a:off x="1773306" y="2007234"/>
            <a:ext cx="148565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000" i="1" dirty="0" smtClean="0">
                <a:highlight>
                  <a:srgbClr val="FFFFFF"/>
                </a:highlight>
                <a:latin typeface="Arial" panose="020B0604020202020204" pitchFamily="34" charset="0"/>
                <a:ea typeface="Arial Unicode MS"/>
              </a:rPr>
              <a:t>10xUasTert</a:t>
            </a:r>
            <a:r>
              <a:rPr lang="en-US" sz="1000" i="1" dirty="0">
                <a:highlight>
                  <a:srgbClr val="FFFFFF"/>
                </a:highlight>
                <a:latin typeface="Arial" panose="020B0604020202020204" pitchFamily="34" charset="0"/>
                <a:ea typeface="Arial Unicode MS"/>
              </a:rPr>
              <a:t>; </a:t>
            </a:r>
            <a:r>
              <a:rPr lang="en-US" sz="1000" i="1" dirty="0" smtClean="0">
                <a:highlight>
                  <a:srgbClr val="FFFFFF"/>
                </a:highlight>
                <a:latin typeface="Arial" panose="020B0604020202020204" pitchFamily="34" charset="0"/>
                <a:ea typeface="Arial Unicode MS"/>
              </a:rPr>
              <a:t>cry2:</a:t>
            </a:r>
            <a:r>
              <a:rPr lang="en-US" sz="1000" i="1" dirty="0">
                <a:highlight>
                  <a:srgbClr val="FFFFFF"/>
                </a:highlight>
                <a:latin typeface="Arial" panose="020B0604020202020204" pitchFamily="34" charset="0"/>
                <a:ea typeface="Arial Unicode MS"/>
              </a:rPr>
              <a:t>cyan </a:t>
            </a:r>
            <a:endParaRPr lang="it-IT" sz="1000" i="1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0440029"/>
              </p:ext>
            </p:extLst>
          </p:nvPr>
        </p:nvGraphicFramePr>
        <p:xfrm>
          <a:off x="2201144" y="5405065"/>
          <a:ext cx="1385888" cy="184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0" name="Prism Project" r:id="rId3" imgW="1836000" imgH="2448000" progId="Prism5.Document">
                  <p:embed/>
                </p:oleObj>
              </mc:Choice>
              <mc:Fallback>
                <p:oleObj name="Prism Project" r:id="rId3" imgW="1836000" imgH="2448000" progId="Prism5.Document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201144" y="5405065"/>
                        <a:ext cx="1385888" cy="18462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863912" y="1406756"/>
            <a:ext cx="2696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843809" y="2095389"/>
            <a:ext cx="2696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4497" y="1755787"/>
            <a:ext cx="1853965" cy="1134450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3945306" y="1403288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6" name="Group 85"/>
          <p:cNvGrpSpPr/>
          <p:nvPr/>
        </p:nvGrpSpPr>
        <p:grpSpPr>
          <a:xfrm>
            <a:off x="4686725" y="3286237"/>
            <a:ext cx="1284887" cy="3885468"/>
            <a:chOff x="4725914" y="3557771"/>
            <a:chExt cx="1284887" cy="3885468"/>
          </a:xfrm>
        </p:grpSpPr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241" r="58951" b="4973"/>
            <a:stretch/>
          </p:blipFill>
          <p:spPr>
            <a:xfrm>
              <a:off x="5148266" y="4197081"/>
              <a:ext cx="862535" cy="3204122"/>
            </a:xfrm>
            <a:prstGeom prst="rect">
              <a:avLst/>
            </a:prstGeom>
          </p:spPr>
        </p:pic>
        <p:sp>
          <p:nvSpPr>
            <p:cNvPr id="38" name="TextBox 37"/>
            <p:cNvSpPr txBox="1"/>
            <p:nvPr/>
          </p:nvSpPr>
          <p:spPr>
            <a:xfrm>
              <a:off x="4725914" y="4518202"/>
              <a:ext cx="41389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Size </a:t>
              </a:r>
            </a:p>
            <a:p>
              <a:r>
                <a:rPr lang="it-IT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(Kb)</a:t>
              </a:r>
              <a:endParaRPr lang="it-IT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9" name="Group 38"/>
            <p:cNvGrpSpPr/>
            <p:nvPr/>
          </p:nvGrpSpPr>
          <p:grpSpPr>
            <a:xfrm>
              <a:off x="4744241" y="5044532"/>
              <a:ext cx="517434" cy="2398707"/>
              <a:chOff x="-75073" y="1089959"/>
              <a:chExt cx="843493" cy="1482332"/>
            </a:xfrm>
          </p:grpSpPr>
          <p:sp>
            <p:nvSpPr>
              <p:cNvPr id="40" name="TextBox 39"/>
              <p:cNvSpPr txBox="1"/>
              <p:nvPr/>
            </p:nvSpPr>
            <p:spPr>
              <a:xfrm>
                <a:off x="150867" y="1898070"/>
                <a:ext cx="520316" cy="2609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8 -</a:t>
                </a:r>
                <a:endParaRPr lang="it-IT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grpSp>
            <p:nvGrpSpPr>
              <p:cNvPr id="41" name="Group 40"/>
              <p:cNvGrpSpPr/>
              <p:nvPr/>
            </p:nvGrpSpPr>
            <p:grpSpPr>
              <a:xfrm>
                <a:off x="-75073" y="1089959"/>
                <a:ext cx="843493" cy="1482332"/>
                <a:chOff x="-75073" y="1089959"/>
                <a:chExt cx="843493" cy="1482332"/>
              </a:xfrm>
            </p:grpSpPr>
            <p:sp>
              <p:nvSpPr>
                <p:cNvPr id="42" name="TextBox 41"/>
                <p:cNvSpPr txBox="1"/>
                <p:nvPr/>
              </p:nvSpPr>
              <p:spPr>
                <a:xfrm>
                  <a:off x="58455" y="1559196"/>
                  <a:ext cx="617492" cy="26093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it-IT" sz="800" dirty="0" smtClean="0">
                      <a:latin typeface="Arial" panose="020B0604020202020204" pitchFamily="34" charset="0"/>
                      <a:cs typeface="Arial" panose="020B0604020202020204" pitchFamily="34" charset="0"/>
                    </a:rPr>
                    <a:t>11 -</a:t>
                  </a:r>
                  <a:endParaRPr lang="it-IT" sz="800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</p:txBody>
            </p:sp>
            <p:grpSp>
              <p:nvGrpSpPr>
                <p:cNvPr id="43" name="Group 42"/>
                <p:cNvGrpSpPr/>
                <p:nvPr/>
              </p:nvGrpSpPr>
              <p:grpSpPr>
                <a:xfrm>
                  <a:off x="-75073" y="1089959"/>
                  <a:ext cx="843493" cy="1482332"/>
                  <a:chOff x="-75073" y="1089959"/>
                  <a:chExt cx="843493" cy="1482332"/>
                </a:xfrm>
              </p:grpSpPr>
              <p:sp>
                <p:nvSpPr>
                  <p:cNvPr id="46" name="TextBox 45"/>
                  <p:cNvSpPr txBox="1"/>
                  <p:nvPr/>
                </p:nvSpPr>
                <p:spPr>
                  <a:xfrm>
                    <a:off x="-75073" y="1089959"/>
                    <a:ext cx="795989" cy="26093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it-IT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23.1 -</a:t>
                    </a:r>
                    <a:endParaRPr lang="it-IT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7" name="TextBox 46"/>
                  <p:cNvSpPr txBox="1"/>
                  <p:nvPr/>
                </p:nvSpPr>
                <p:spPr>
                  <a:xfrm>
                    <a:off x="47711" y="1453014"/>
                    <a:ext cx="621392" cy="26093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it-IT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12 -</a:t>
                    </a:r>
                    <a:endParaRPr lang="it-IT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8" name="TextBox 47"/>
                  <p:cNvSpPr txBox="1"/>
                  <p:nvPr/>
                </p:nvSpPr>
                <p:spPr>
                  <a:xfrm>
                    <a:off x="58455" y="1682199"/>
                    <a:ext cx="633166" cy="26093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it-IT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10 -</a:t>
                    </a:r>
                    <a:endParaRPr lang="it-IT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49" name="TextBox 48"/>
                  <p:cNvSpPr txBox="1"/>
                  <p:nvPr/>
                </p:nvSpPr>
                <p:spPr>
                  <a:xfrm>
                    <a:off x="135250" y="1765904"/>
                    <a:ext cx="520316" cy="26093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it-IT" sz="8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9</a:t>
                    </a:r>
                    <a:r>
                      <a:rPr lang="it-IT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-</a:t>
                    </a:r>
                    <a:endParaRPr lang="it-IT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0" name="TextBox 49"/>
                  <p:cNvSpPr txBox="1"/>
                  <p:nvPr/>
                </p:nvSpPr>
                <p:spPr>
                  <a:xfrm>
                    <a:off x="135250" y="2311357"/>
                    <a:ext cx="633170" cy="26093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it-IT" sz="8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6</a:t>
                    </a:r>
                    <a:r>
                      <a:rPr lang="it-IT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-</a:t>
                    </a:r>
                    <a:endParaRPr lang="it-IT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  <p:sp>
                <p:nvSpPr>
                  <p:cNvPr id="51" name="TextBox 50"/>
                  <p:cNvSpPr txBox="1"/>
                  <p:nvPr/>
                </p:nvSpPr>
                <p:spPr>
                  <a:xfrm>
                    <a:off x="135250" y="2072217"/>
                    <a:ext cx="633166" cy="26093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it-IT" sz="800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7</a:t>
                    </a:r>
                    <a:r>
                      <a:rPr lang="it-IT" sz="800" dirty="0" smtClean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 -</a:t>
                    </a:r>
                    <a:endParaRPr lang="it-IT" sz="800" dirty="0">
                      <a:latin typeface="Arial" panose="020B0604020202020204" pitchFamily="34" charset="0"/>
                      <a:cs typeface="Arial" panose="020B0604020202020204" pitchFamily="34" charset="0"/>
                    </a:endParaRPr>
                  </a:p>
                </p:txBody>
              </p:sp>
            </p:grpSp>
          </p:grpSp>
        </p:grpSp>
        <p:sp>
          <p:nvSpPr>
            <p:cNvPr id="52" name="TextBox 51"/>
            <p:cNvSpPr txBox="1"/>
            <p:nvPr/>
          </p:nvSpPr>
          <p:spPr>
            <a:xfrm rot="16200000">
              <a:off x="5262663" y="3948744"/>
              <a:ext cx="34336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Ctrl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 rot="16200000">
              <a:off x="5400144" y="3907867"/>
              <a:ext cx="42511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RAS 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TextBox 67"/>
            <p:cNvSpPr txBox="1"/>
            <p:nvPr/>
          </p:nvSpPr>
          <p:spPr>
            <a:xfrm rot="16200000">
              <a:off x="5427969" y="3785237"/>
              <a:ext cx="67037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RAS -</a:t>
              </a:r>
              <a:r>
                <a:rPr lang="en-GB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Tert</a:t>
              </a:r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9" name="TextBox 68"/>
          <p:cNvSpPr txBox="1"/>
          <p:nvPr/>
        </p:nvSpPr>
        <p:spPr>
          <a:xfrm>
            <a:off x="843809" y="3087902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4647224" y="3465536"/>
            <a:ext cx="2840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2490563" y="3088503"/>
            <a:ext cx="2696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722665" y="5358040"/>
            <a:ext cx="2632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3470104" y="5968854"/>
            <a:ext cx="3433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Ctrl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993049" y="3162615"/>
            <a:ext cx="1722101" cy="2261961"/>
            <a:chOff x="816579" y="4125386"/>
            <a:chExt cx="1722101" cy="2261961"/>
          </a:xfrm>
        </p:grpSpPr>
        <p:graphicFrame>
          <p:nvGraphicFramePr>
            <p:cNvPr id="16" name="Object 1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37929369"/>
                </p:ext>
              </p:extLst>
            </p:nvPr>
          </p:nvGraphicFramePr>
          <p:xfrm>
            <a:off x="936368" y="4125386"/>
            <a:ext cx="1382712" cy="195897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81" name="Prism Project" r:id="rId8" imgW="1728000" imgH="2448000" progId="Prism5.Document">
                    <p:embed/>
                  </p:oleObj>
                </mc:Choice>
                <mc:Fallback>
                  <p:oleObj name="Prism Project" r:id="rId8" imgW="1728000" imgH="2448000" progId="Prism5.Document">
                    <p:embed/>
                    <p:pic>
                      <p:nvPicPr>
                        <p:cNvPr id="16" name="Object 15"/>
                        <p:cNvPicPr/>
                        <p:nvPr/>
                      </p:nvPicPr>
                      <p:blipFill>
                        <a:blip r:embed="rId9"/>
                        <a:stretch>
                          <a:fillRect/>
                        </a:stretch>
                      </p:blipFill>
                      <p:spPr>
                        <a:xfrm>
                          <a:off x="936368" y="4125386"/>
                          <a:ext cx="1382712" cy="195897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3" name="TextBox 72"/>
            <p:cNvSpPr txBox="1"/>
            <p:nvPr/>
          </p:nvSpPr>
          <p:spPr>
            <a:xfrm rot="16200000">
              <a:off x="393546" y="4951133"/>
              <a:ext cx="106150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  <a:r>
                <a:rPr lang="en-GB" sz="800" i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ert</a:t>
              </a:r>
              <a:r>
                <a:rPr lang="en-GB" sz="8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Relative Levels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 rot="18321937">
              <a:off x="1119706" y="5891443"/>
              <a:ext cx="39626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RAS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 rot="18321937">
              <a:off x="1290530" y="5944541"/>
              <a:ext cx="55976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Ctrl-</a:t>
              </a:r>
              <a:r>
                <a:rPr lang="en-GB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Tert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 rot="18321937">
              <a:off x="1595955" y="5973291"/>
              <a:ext cx="61266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RAS-</a:t>
              </a:r>
              <a:r>
                <a:rPr lang="en-GB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Tert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2195316" y="5348199"/>
              <a:ext cx="34336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Ctrl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2786927" y="3140390"/>
            <a:ext cx="1537423" cy="2259297"/>
            <a:chOff x="2639805" y="4157438"/>
            <a:chExt cx="1537423" cy="2259297"/>
          </a:xfrm>
        </p:grpSpPr>
        <p:graphicFrame>
          <p:nvGraphicFramePr>
            <p:cNvPr id="15" name="Object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08414868"/>
                </p:ext>
              </p:extLst>
            </p:nvPr>
          </p:nvGraphicFramePr>
          <p:xfrm>
            <a:off x="2788166" y="4157438"/>
            <a:ext cx="1389062" cy="19637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482" name="Prism Project" r:id="rId10" imgW="1728000" imgH="2448000" progId="Prism5.Document">
                    <p:embed/>
                  </p:oleObj>
                </mc:Choice>
                <mc:Fallback>
                  <p:oleObj name="Prism Project" r:id="rId10" imgW="1728000" imgH="2448000" progId="Prism5.Document">
                    <p:embed/>
                    <p:pic>
                      <p:nvPicPr>
                        <p:cNvPr id="15" name="Object 14"/>
                        <p:cNvPicPr/>
                        <p:nvPr/>
                      </p:nvPicPr>
                      <p:blipFill>
                        <a:blip r:embed="rId11"/>
                        <a:stretch>
                          <a:fillRect/>
                        </a:stretch>
                      </p:blipFill>
                      <p:spPr>
                        <a:xfrm>
                          <a:off x="2788166" y="4157438"/>
                          <a:ext cx="1389062" cy="196373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9" name="TextBox 78"/>
            <p:cNvSpPr txBox="1"/>
            <p:nvPr/>
          </p:nvSpPr>
          <p:spPr>
            <a:xfrm rot="18321937">
              <a:off x="2985711" y="5942808"/>
              <a:ext cx="396262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RAS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 rot="18321937">
              <a:off x="3186311" y="5972912"/>
              <a:ext cx="55976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Ctrl-</a:t>
              </a:r>
              <a:r>
                <a:rPr lang="en-GB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Tert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 rot="18321937">
              <a:off x="3493867" y="6002679"/>
              <a:ext cx="61266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RAS-</a:t>
              </a:r>
              <a:r>
                <a:rPr lang="en-GB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Tert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TextBox 81"/>
            <p:cNvSpPr txBox="1"/>
            <p:nvPr/>
          </p:nvSpPr>
          <p:spPr>
            <a:xfrm rot="16200000">
              <a:off x="1900179" y="4997758"/>
              <a:ext cx="169469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i="1" dirty="0" err="1">
                  <a:latin typeface="Arial" panose="020B0604020202020204" pitchFamily="34" charset="0"/>
                  <a:cs typeface="Arial" panose="020B0604020202020204" pitchFamily="34" charset="0"/>
                </a:rPr>
                <a:t>t</a:t>
              </a:r>
              <a:r>
                <a:rPr lang="en-GB" sz="800" i="1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ert</a:t>
              </a:r>
              <a:r>
                <a:rPr lang="en-GB" sz="8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endogenous</a:t>
              </a:r>
              <a:r>
                <a:rPr lang="en-GB" sz="800" i="1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Relative Levels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3" name="TextBox 82"/>
          <p:cNvSpPr txBox="1"/>
          <p:nvPr/>
        </p:nvSpPr>
        <p:spPr>
          <a:xfrm rot="16200000">
            <a:off x="1600790" y="6293707"/>
            <a:ext cx="111761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Terc</a:t>
            </a:r>
            <a:r>
              <a:rPr lang="en-GB" sz="8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Relative Levels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TextBox 83"/>
          <p:cNvSpPr txBox="1"/>
          <p:nvPr/>
        </p:nvSpPr>
        <p:spPr>
          <a:xfrm rot="18321937">
            <a:off x="2456233" y="7143606"/>
            <a:ext cx="3962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RAS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 rot="18321937">
            <a:off x="2785643" y="7209991"/>
            <a:ext cx="61266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RAS-</a:t>
            </a:r>
            <a:r>
              <a:rPr lang="en-GB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Tert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255370" y="1751719"/>
            <a:ext cx="2372231" cy="2624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340439" y="2364848"/>
            <a:ext cx="2328135" cy="257559"/>
          </a:xfrm>
          <a:prstGeom prst="rect">
            <a:avLst/>
          </a:prstGeom>
        </p:spPr>
      </p:pic>
      <p:sp>
        <p:nvSpPr>
          <p:cNvPr id="54" name="TextBox 53"/>
          <p:cNvSpPr txBox="1"/>
          <p:nvPr/>
        </p:nvSpPr>
        <p:spPr>
          <a:xfrm>
            <a:off x="737498" y="7541892"/>
            <a:ext cx="538391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An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overexpression of </a:t>
            </a:r>
            <a:r>
              <a:rPr lang="en-US" sz="1200" b="1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tert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rescue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ALT 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development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A–B)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Schematic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drawing of the plasmids used to generate </a:t>
            </a:r>
            <a:r>
              <a:rPr lang="en-US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tg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(10xUAS:Tert)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US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tg</a:t>
            </a:r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(10xUAS:Terc)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transgenic lines.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Image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a 5dpf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larva, transgenic for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UAS:Tert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(green eye), 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UAS:Terc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(green heart) and RAS (green brain).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Scale bar:1mm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D–E–F)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Q-PCR analyses of </a:t>
            </a:r>
            <a:r>
              <a:rPr lang="en-GB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ert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endogenous </a:t>
            </a:r>
            <a:r>
              <a:rPr lang="en-GB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ert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GB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erc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expression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brain </a:t>
            </a:r>
            <a:r>
              <a:rPr lang="en-GB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tumors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Values were normalized first to </a:t>
            </a:r>
            <a:r>
              <a:rPr lang="en-GB" sz="1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rps11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then to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total </a:t>
            </a:r>
            <a:r>
              <a:rPr lang="en-GB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ert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endogenous </a:t>
            </a:r>
            <a:r>
              <a:rPr lang="en-GB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tert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GB" sz="1200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</a:t>
            </a:r>
            <a:r>
              <a:rPr lang="en-GB" sz="12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erc</a:t>
            </a:r>
            <a:r>
              <a:rPr lang="en-GB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expression in control brains (grey line) (n =2-4).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GB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r>
              <a:rPr lang="en-GB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Terminal Restriction Fragment analysis of telomeres in Control,  RAS and RAS-</a:t>
            </a:r>
            <a:r>
              <a:rPr lang="en-US" sz="1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Tert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tumors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1.6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kb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probe was used to hybridize the membrane.</a:t>
            </a:r>
          </a:p>
          <a:p>
            <a:pPr algn="just"/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201667" y="3730707"/>
            <a:ext cx="3433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Ctrl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93802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extBox 34"/>
          <p:cNvSpPr txBox="1"/>
          <p:nvPr/>
        </p:nvSpPr>
        <p:spPr>
          <a:xfrm>
            <a:off x="878343" y="425350"/>
            <a:ext cx="2696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239246" y="464526"/>
            <a:ext cx="2696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828361" y="2572330"/>
            <a:ext cx="27764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it-IT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078559" y="2692692"/>
            <a:ext cx="61266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RAS-</a:t>
            </a:r>
            <a:r>
              <a:rPr lang="en-GB" sz="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Tert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881801" y="4626559"/>
            <a:ext cx="538391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4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Control </a:t>
            </a:r>
            <a:r>
              <a:rPr lang="en-US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ot blots showing that TERRA signals are highly reduced by </a:t>
            </a:r>
            <a:r>
              <a:rPr lang="en-US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RNAseA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treatment (A-C</a:t>
            </a:r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Samples are as shown. A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1.6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kb 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probe was used to hybridize the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membranes. See Materials and Methods for details.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89234" y="786688"/>
            <a:ext cx="780288" cy="890016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9234" y="1762305"/>
            <a:ext cx="780288" cy="384048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8649" y="722027"/>
            <a:ext cx="1664208" cy="798576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62658" y="2926735"/>
            <a:ext cx="1373236" cy="840137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63" name="TextBox 62"/>
          <p:cNvSpPr txBox="1"/>
          <p:nvPr/>
        </p:nvSpPr>
        <p:spPr>
          <a:xfrm>
            <a:off x="1269268" y="558862"/>
            <a:ext cx="3433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Ctrl</a:t>
            </a:r>
            <a:endParaRPr lang="it-IT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694943" y="560924"/>
            <a:ext cx="3962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RAS</a:t>
            </a:r>
            <a:endParaRPr lang="it-IT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Box 64"/>
          <p:cNvSpPr txBox="1"/>
          <p:nvPr/>
        </p:nvSpPr>
        <p:spPr>
          <a:xfrm rot="16200000">
            <a:off x="864016" y="1112250"/>
            <a:ext cx="54373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TERRA</a:t>
            </a:r>
          </a:p>
        </p:txBody>
      </p:sp>
      <p:sp>
        <p:nvSpPr>
          <p:cNvPr id="66" name="TextBox 65"/>
          <p:cNvSpPr txBox="1"/>
          <p:nvPr/>
        </p:nvSpPr>
        <p:spPr>
          <a:xfrm rot="16200000">
            <a:off x="921625" y="1874728"/>
            <a:ext cx="4026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  <a:endParaRPr lang="it-IT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34673" y="1313344"/>
            <a:ext cx="60785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+ </a:t>
            </a:r>
            <a:r>
              <a:rPr lang="en-US" sz="800" dirty="0" err="1" smtClean="0">
                <a:latin typeface="Arial"/>
                <a:cs typeface="Arial"/>
              </a:rPr>
              <a:t>RNAse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5304025" y="1177099"/>
            <a:ext cx="60785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+ </a:t>
            </a:r>
            <a:r>
              <a:rPr lang="en-US" sz="800" dirty="0" err="1" smtClean="0">
                <a:latin typeface="Arial"/>
                <a:cs typeface="Arial"/>
              </a:rPr>
              <a:t>RNAse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2648843" y="3457430"/>
            <a:ext cx="60785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+ </a:t>
            </a:r>
            <a:r>
              <a:rPr lang="en-US" sz="800" dirty="0" err="1" smtClean="0">
                <a:latin typeface="Arial"/>
                <a:cs typeface="Arial"/>
              </a:rPr>
              <a:t>RNAse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3747721" y="526195"/>
            <a:ext cx="15408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3            6            14          21</a:t>
            </a:r>
            <a:endParaRPr lang="it-IT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5263406" y="490976"/>
            <a:ext cx="3962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RAS</a:t>
            </a:r>
            <a:endParaRPr lang="it-IT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3897994" y="1524739"/>
            <a:ext cx="116410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Days post fertilization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277368" y="2688446"/>
            <a:ext cx="34336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Ctrl</a:t>
            </a:r>
            <a:endParaRPr lang="it-IT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1703043" y="2690508"/>
            <a:ext cx="3962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RAS</a:t>
            </a:r>
            <a:endParaRPr lang="it-IT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5" name="TextBox 94"/>
          <p:cNvSpPr txBox="1"/>
          <p:nvPr/>
        </p:nvSpPr>
        <p:spPr>
          <a:xfrm rot="16200000">
            <a:off x="877726" y="3227402"/>
            <a:ext cx="5325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TERRA</a:t>
            </a:r>
            <a:endParaRPr lang="it-IT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 rot="16200000">
            <a:off x="3229288" y="977412"/>
            <a:ext cx="543739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800" dirty="0">
                <a:latin typeface="Arial" panose="020B0604020202020204" pitchFamily="34" charset="0"/>
                <a:cs typeface="Arial" panose="020B0604020202020204" pitchFamily="34" charset="0"/>
              </a:rPr>
              <a:t>TERRA</a:t>
            </a:r>
          </a:p>
        </p:txBody>
      </p:sp>
    </p:spTree>
    <p:extLst>
      <p:ext uri="{BB962C8B-B14F-4D97-AF65-F5344CB8AC3E}">
        <p14:creationId xmlns:p14="http://schemas.microsoft.com/office/powerpoint/2010/main" val="10445932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13179</TotalTime>
  <Words>556</Words>
  <Application>Microsoft Macintosh PowerPoint</Application>
  <PresentationFormat>A4 Paper (210x297 mm)</PresentationFormat>
  <Paragraphs>104</Paragraphs>
  <Slides>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6" baseType="lpstr">
      <vt:lpstr>Office Theme</vt:lpstr>
      <vt:lpstr>Prism Project</vt:lpstr>
      <vt:lpstr>PowerPoint Presentation</vt:lpstr>
      <vt:lpstr>PowerPoint Presentation</vt:lpstr>
      <vt:lpstr>PowerPoint Presentation</vt:lpstr>
      <vt:lpstr>PowerPoint Presentation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Aury</dc:creator>
  <cp:lastModifiedBy>Marina Mione</cp:lastModifiedBy>
  <cp:revision>132</cp:revision>
  <cp:lastPrinted>2020-01-14T16:30:51Z</cp:lastPrinted>
  <dcterms:created xsi:type="dcterms:W3CDTF">2019-07-10T13:42:48Z</dcterms:created>
  <dcterms:modified xsi:type="dcterms:W3CDTF">2020-01-14T17:27:45Z</dcterms:modified>
</cp:coreProperties>
</file>